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3" r:id="rId2"/>
  </p:sldIdLst>
  <p:sldSz cx="10688638" cy="15124113"/>
  <p:notesSz cx="6858000" cy="9144000"/>
  <p:defaultTextStyle>
    <a:defPPr>
      <a:defRPr lang="en-US"/>
    </a:defPPr>
    <a:lvl1pPr algn="l" defTabSz="702381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02381" indent="-175595" algn="l" defTabSz="702381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406592" indent="-353020" algn="l" defTabSz="702381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2110802" indent="-530444" algn="l" defTabSz="702381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815012" indent="-707869" algn="l" defTabSz="702381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633929" algn="l" defTabSz="526786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3160715" algn="l" defTabSz="526786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687501" algn="l" defTabSz="526786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4214287" algn="l" defTabSz="526786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133"/>
    <a:srgbClr val="E64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610" y="-54"/>
      </p:cViewPr>
      <p:guideLst>
        <p:guide orient="horz" pos="476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4311AC9-B7E2-5E4E-A538-8AD967CD3C51}" type="datetime1">
              <a:rPr lang="en-AU"/>
              <a:pPr>
                <a:defRPr/>
              </a:pPr>
              <a:t>12/08/2022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CE21357-F778-8241-9D10-22810125E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843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109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109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9CF495-6B66-AE44-B22D-1AB475A190B9}" type="datetime1">
              <a:rPr lang="en-AU"/>
              <a:pPr>
                <a:defRPr/>
              </a:pPr>
              <a:t>12/08/2022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109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109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FE03D5-7B9E-324A-AE0F-9714F93FE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1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02381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02381" algn="l" defTabSz="702381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06592" algn="l" defTabSz="702381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110802" algn="l" defTabSz="702381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815012" algn="l" defTabSz="702381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519720" algn="l" defTabSz="7039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223663" algn="l" defTabSz="7039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927608" algn="l" defTabSz="7039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631551" algn="l" defTabSz="7039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3 poster - (body copy right hand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14663" y="2737520"/>
            <a:ext cx="9459313" cy="60639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0788" tIns="70395" rIns="140788" bIns="70395"/>
          <a:lstStyle>
            <a:lvl1pPr>
              <a:defRPr sz="1800" baseline="0"/>
            </a:lvl1pPr>
            <a:lvl5pPr marL="2815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911" y="721296"/>
            <a:ext cx="6126065" cy="1944215"/>
          </a:xfrm>
          <a:prstGeom prst="rect">
            <a:avLst/>
          </a:prstGeom>
        </p:spPr>
        <p:txBody>
          <a:bodyPr lIns="0" tIns="0" rIns="0" bIns="0"/>
          <a:lstStyle>
            <a:lvl1pPr>
              <a:defRPr sz="4400" b="1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91" y="9211143"/>
            <a:ext cx="2945296" cy="5320297"/>
          </a:xfrm>
          <a:prstGeom prst="rect">
            <a:avLst/>
          </a:prstGeom>
        </p:spPr>
        <p:txBody>
          <a:bodyPr lIns="0" tIns="0" rIns="0" bIns="0" numCol="1" spcCol="277143"/>
          <a:lstStyle>
            <a:lvl1pPr marL="0" marR="0" indent="0" algn="l" defTabSz="703944" rtl="0" eaLnBrk="1" fontAlgn="auto" latinLnBrk="0" hangingPunct="1">
              <a:lnSpc>
                <a:spcPts val="2001"/>
              </a:lnSpc>
              <a:spcBef>
                <a:spcPts val="0"/>
              </a:spcBef>
              <a:spcAft>
                <a:spcPts val="654"/>
              </a:spcAft>
              <a:buClrTx/>
              <a:buSzTx/>
              <a:buFont typeface="Arial"/>
              <a:buNone/>
              <a:tabLst/>
              <a:defRPr sz="1800" baseline="0"/>
            </a:lvl1pPr>
            <a:lvl5pPr marL="2815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947911" y="9211143"/>
            <a:ext cx="6126065" cy="5320297"/>
          </a:xfrm>
          <a:prstGeom prst="rect">
            <a:avLst/>
          </a:prstGeom>
        </p:spPr>
        <p:txBody>
          <a:bodyPr lIns="0" tIns="0" rIns="0" bIns="0" numCol="1" spcCol="277143"/>
          <a:lstStyle>
            <a:lvl1pPr marL="0" marR="0" indent="0" algn="l" defTabSz="703944" rtl="0" eaLnBrk="1" fontAlgn="auto" latinLnBrk="0" hangingPunct="1">
              <a:lnSpc>
                <a:spcPts val="2001"/>
              </a:lnSpc>
              <a:spcBef>
                <a:spcPts val="0"/>
              </a:spcBef>
              <a:spcAft>
                <a:spcPts val="654"/>
              </a:spcAft>
              <a:buClrTx/>
              <a:buSzTx/>
              <a:buFont typeface="Arial"/>
              <a:buNone/>
              <a:tabLst/>
              <a:defRPr sz="1800" baseline="0"/>
            </a:lvl1pPr>
            <a:lvl5pPr marL="2815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91791" y="14608968"/>
            <a:ext cx="41915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Tw Cen MT"/>
                <a:cs typeface="Tw Cen MT"/>
              </a:rPr>
              <a:t>CRICOS 00026A</a:t>
            </a:r>
          </a:p>
        </p:txBody>
      </p:sp>
    </p:spTree>
    <p:extLst>
      <p:ext uri="{BB962C8B-B14F-4D97-AF65-F5344CB8AC3E}">
        <p14:creationId xmlns:p14="http://schemas.microsoft.com/office/powerpoint/2010/main" val="200852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3 poster - Large heading (body copy right hand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14664" y="5257800"/>
            <a:ext cx="6097808" cy="3543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0788" tIns="70395" rIns="140788" bIns="70395"/>
          <a:lstStyle>
            <a:lvl1pPr>
              <a:defRPr sz="1800" baseline="0"/>
            </a:lvl1pPr>
            <a:lvl5pPr marL="2815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90" y="1945432"/>
            <a:ext cx="9482185" cy="3168352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91" y="9211143"/>
            <a:ext cx="2945296" cy="5320297"/>
          </a:xfrm>
          <a:prstGeom prst="rect">
            <a:avLst/>
          </a:prstGeom>
        </p:spPr>
        <p:txBody>
          <a:bodyPr lIns="0" tIns="0" rIns="0" bIns="0" numCol="1" spcCol="277143"/>
          <a:lstStyle>
            <a:lvl1pPr marL="0" marR="0" indent="0" algn="l" defTabSz="703944" rtl="0" eaLnBrk="1" fontAlgn="auto" latinLnBrk="0" hangingPunct="1">
              <a:lnSpc>
                <a:spcPts val="2001"/>
              </a:lnSpc>
              <a:spcBef>
                <a:spcPts val="0"/>
              </a:spcBef>
              <a:spcAft>
                <a:spcPts val="654"/>
              </a:spcAft>
              <a:buClrTx/>
              <a:buSzTx/>
              <a:buFont typeface="Arial"/>
              <a:buNone/>
              <a:tabLst/>
              <a:defRPr sz="1800" baseline="0"/>
            </a:lvl1pPr>
            <a:lvl5pPr marL="2815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53032" y="9211143"/>
            <a:ext cx="6220944" cy="5320297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703944" rtl="0" eaLnBrk="1" fontAlgn="auto" latinLnBrk="0" hangingPunct="1">
              <a:lnSpc>
                <a:spcPts val="2001"/>
              </a:lnSpc>
              <a:spcBef>
                <a:spcPts val="0"/>
              </a:spcBef>
              <a:spcAft>
                <a:spcPts val="654"/>
              </a:spcAft>
              <a:buClrTx/>
              <a:buSzTx/>
              <a:buFont typeface="Arial"/>
              <a:buNone/>
              <a:tabLst/>
              <a:defRPr sz="1800" baseline="0"/>
            </a:lvl1pPr>
            <a:lvl5pPr marL="2815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91791" y="14608968"/>
            <a:ext cx="41915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Tw Cen MT"/>
                <a:cs typeface="Tw Cen MT"/>
              </a:rPr>
              <a:t>CRICOS 00026A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7072511" y="5257800"/>
            <a:ext cx="3031638" cy="3543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40788" tIns="70395" rIns="140788" bIns="70395"/>
          <a:lstStyle>
            <a:lvl1pPr>
              <a:defRPr sz="1800" baseline="0"/>
            </a:lvl1pPr>
            <a:lvl5pPr marL="2815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82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3 post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90" y="3529608"/>
            <a:ext cx="9482185" cy="4608512"/>
          </a:xfrm>
          <a:prstGeom prst="rect">
            <a:avLst/>
          </a:prstGeom>
        </p:spPr>
        <p:txBody>
          <a:bodyPr lIns="0" tIns="0" rIns="0" bIns="0"/>
          <a:lstStyle>
            <a:lvl1pPr>
              <a:defRPr sz="6000" b="1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791" y="8561854"/>
            <a:ext cx="2945296" cy="5912970"/>
          </a:xfrm>
          <a:prstGeom prst="rect">
            <a:avLst/>
          </a:prstGeom>
        </p:spPr>
        <p:txBody>
          <a:bodyPr lIns="0" tIns="0" rIns="0" bIns="0" numCol="1" spcCol="277143"/>
          <a:lstStyle>
            <a:lvl1pPr marL="0" marR="0" indent="0" algn="l" defTabSz="703944" rtl="0" eaLnBrk="1" fontAlgn="auto" latinLnBrk="0" hangingPunct="1">
              <a:lnSpc>
                <a:spcPts val="2001"/>
              </a:lnSpc>
              <a:spcBef>
                <a:spcPts val="0"/>
              </a:spcBef>
              <a:spcAft>
                <a:spcPts val="654"/>
              </a:spcAft>
              <a:buClrTx/>
              <a:buSzTx/>
              <a:buFont typeface="Arial"/>
              <a:buNone/>
              <a:tabLst/>
              <a:defRPr sz="1800" baseline="0"/>
            </a:lvl1pPr>
            <a:lvl5pPr marL="2815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53032" y="8561854"/>
            <a:ext cx="6220944" cy="5912970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0" marR="0" indent="0" algn="l" defTabSz="703944" rtl="0" eaLnBrk="1" fontAlgn="auto" latinLnBrk="0" hangingPunct="1">
              <a:lnSpc>
                <a:spcPts val="2001"/>
              </a:lnSpc>
              <a:spcBef>
                <a:spcPts val="0"/>
              </a:spcBef>
              <a:spcAft>
                <a:spcPts val="654"/>
              </a:spcAft>
              <a:buClrTx/>
              <a:buSzTx/>
              <a:buFont typeface="Arial"/>
              <a:buNone/>
              <a:tabLst/>
              <a:defRPr sz="1800" baseline="0"/>
            </a:lvl1pPr>
            <a:lvl5pPr marL="281577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91791" y="14608968"/>
            <a:ext cx="419159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>
                <a:latin typeface="Tw Cen MT"/>
                <a:cs typeface="Tw Cen MT"/>
              </a:rPr>
              <a:t>CRICOS 00026A</a:t>
            </a:r>
          </a:p>
        </p:txBody>
      </p:sp>
    </p:spTree>
    <p:extLst>
      <p:ext uri="{BB962C8B-B14F-4D97-AF65-F5344CB8AC3E}">
        <p14:creationId xmlns:p14="http://schemas.microsoft.com/office/powerpoint/2010/main" val="298557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USY_MB1_RGB_1_Colour_Standard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" y="289248"/>
            <a:ext cx="3384376" cy="158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601161" y="15124113"/>
            <a:ext cx="0" cy="37697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094058" y="15124113"/>
            <a:ext cx="0" cy="37697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1161" y="-376978"/>
            <a:ext cx="0" cy="37697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094058" y="-376978"/>
            <a:ext cx="0" cy="37697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10880390" y="14311392"/>
            <a:ext cx="0" cy="383505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-191752" y="14309516"/>
            <a:ext cx="0" cy="383505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-191752" y="446216"/>
            <a:ext cx="0" cy="383505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10880390" y="446216"/>
            <a:ext cx="0" cy="383505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</p:sldLayoutIdLst>
  <p:hf sldNum="0" hdr="0" dt="0"/>
  <p:txStyles>
    <p:titleStyle>
      <a:lvl1pPr algn="l" defTabSz="702381" rtl="0" eaLnBrk="1" fontAlgn="base" hangingPunct="1">
        <a:spcBef>
          <a:spcPct val="0"/>
        </a:spcBef>
        <a:spcAft>
          <a:spcPct val="0"/>
        </a:spcAft>
        <a:defRPr sz="2900" b="1" kern="1200">
          <a:solidFill>
            <a:srgbClr val="FF0000"/>
          </a:solidFill>
          <a:latin typeface="Tw Cen MT"/>
          <a:ea typeface="ＭＳ Ｐゴシック" charset="0"/>
          <a:cs typeface="Tw Cen MT"/>
        </a:defRPr>
      </a:lvl1pPr>
      <a:lvl2pPr algn="l" defTabSz="702381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Tw Cen MT" charset="0"/>
          <a:ea typeface="ＭＳ Ｐゴシック" charset="0"/>
        </a:defRPr>
      </a:lvl2pPr>
      <a:lvl3pPr algn="l" defTabSz="702381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Tw Cen MT" charset="0"/>
          <a:ea typeface="ＭＳ Ｐゴシック" charset="0"/>
        </a:defRPr>
      </a:lvl3pPr>
      <a:lvl4pPr algn="l" defTabSz="702381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Tw Cen MT" charset="0"/>
          <a:ea typeface="ＭＳ Ｐゴシック" charset="0"/>
        </a:defRPr>
      </a:lvl4pPr>
      <a:lvl5pPr algn="l" defTabSz="702381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Tw Cen MT" charset="0"/>
          <a:ea typeface="ＭＳ Ｐゴシック" charset="0"/>
        </a:defRPr>
      </a:lvl5pPr>
      <a:lvl6pPr marL="526786" algn="l" defTabSz="702381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Tw Cen MT" charset="0"/>
          <a:ea typeface="ＭＳ Ｐゴシック" charset="0"/>
        </a:defRPr>
      </a:lvl6pPr>
      <a:lvl7pPr marL="1053572" algn="l" defTabSz="702381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Tw Cen MT" charset="0"/>
          <a:ea typeface="ＭＳ Ｐゴシック" charset="0"/>
        </a:defRPr>
      </a:lvl7pPr>
      <a:lvl8pPr marL="1580358" algn="l" defTabSz="702381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Tw Cen MT" charset="0"/>
          <a:ea typeface="ＭＳ Ｐゴシック" charset="0"/>
        </a:defRPr>
      </a:lvl8pPr>
      <a:lvl9pPr marL="2107143" algn="l" defTabSz="702381" rtl="0" eaLnBrk="1" fontAlgn="base" hangingPunct="1">
        <a:spcBef>
          <a:spcPct val="0"/>
        </a:spcBef>
        <a:spcAft>
          <a:spcPct val="0"/>
        </a:spcAft>
        <a:defRPr sz="2900" b="1">
          <a:solidFill>
            <a:srgbClr val="FF0000"/>
          </a:solidFill>
          <a:latin typeface="Tw Cen MT" charset="0"/>
          <a:ea typeface="ＭＳ Ｐゴシック" charset="0"/>
        </a:defRPr>
      </a:lvl9pPr>
    </p:titleStyle>
    <p:bodyStyle>
      <a:lvl1pPr marL="395089" indent="-395089" algn="l" defTabSz="702381" rtl="0" eaLnBrk="1" fontAlgn="base" hangingPunct="1">
        <a:lnSpc>
          <a:spcPts val="2074"/>
        </a:lnSpc>
        <a:spcBef>
          <a:spcPts val="1411"/>
        </a:spcBef>
        <a:spcAft>
          <a:spcPct val="0"/>
        </a:spcAft>
        <a:buFont typeface="Arial" charset="0"/>
        <a:defRPr lang="en-US" sz="17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1143199" indent="-438988" algn="l" defTabSz="70238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759611" indent="-351191" algn="l" defTabSz="70238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461992" indent="-351191" algn="l" defTabSz="70238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166203" indent="-351191" algn="l" defTabSz="7023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871692" indent="-351972" algn="l" defTabSz="7039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75635" indent="-351972" algn="l" defTabSz="7039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79580" indent="-351972" algn="l" defTabSz="7039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83523" indent="-351972" algn="l" defTabSz="7039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39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3944" algn="l" defTabSz="7039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07888" algn="l" defTabSz="7039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1832" algn="l" defTabSz="7039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5775" algn="l" defTabSz="7039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720" algn="l" defTabSz="7039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3663" algn="l" defTabSz="7039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27608" algn="l" defTabSz="7039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31551" algn="l" defTabSz="7039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hegreat.study@sydney.edu.a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dcap.sydney.edu.au/surveys/?s=A3NMN3WXE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4EEB1-F6F4-4B01-87FC-D0D45AC323B4}"/>
              </a:ext>
            </a:extLst>
          </p:cNvPr>
          <p:cNvSpPr/>
          <p:nvPr/>
        </p:nvSpPr>
        <p:spPr>
          <a:xfrm>
            <a:off x="304800" y="232228"/>
            <a:ext cx="10053069" cy="211908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9524" y="485069"/>
            <a:ext cx="7058064" cy="12119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</a:rPr>
              <a:t>Are you suffering from Knee Osteoarthritis (OA) pain? </a:t>
            </a:r>
            <a:br>
              <a:rPr lang="en-US" dirty="0"/>
            </a:b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396" y="9567414"/>
            <a:ext cx="9997473" cy="5071630"/>
          </a:xfrm>
        </p:spPr>
        <p:txBody>
          <a:bodyPr lIns="0" tIns="0" rIns="0" bIns="0" numCol="1" spcCol="277143" anchor="t">
            <a:normAutofit fontScale="25000" lnSpcReduction="20000"/>
          </a:bodyPr>
          <a:lstStyle/>
          <a:p>
            <a:pPr defTabSz="702381" fontAlgn="base">
              <a:lnSpc>
                <a:spcPct val="120000"/>
              </a:lnSpc>
              <a:spcAft>
                <a:spcPts val="0"/>
              </a:spcAft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If you are interested, please scan the </a:t>
            </a:r>
            <a:r>
              <a:rPr lang="en-US" sz="8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code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below to read more about the study and complete the eligibility questionnaire:  </a:t>
            </a:r>
          </a:p>
          <a:p>
            <a:pPr defTabSz="702381" fontAlgn="base">
              <a:spcAft>
                <a:spcPts val="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2381" fontAlgn="base">
              <a:spcAft>
                <a:spcPts val="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2381" fontAlgn="base">
              <a:spcAft>
                <a:spcPts val="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2381" fontAlgn="base">
              <a:spcAft>
                <a:spcPts val="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2381" fontAlgn="base">
              <a:spcAft>
                <a:spcPts val="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2381" fontAlgn="base">
              <a:spcAft>
                <a:spcPts val="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2381" fontAlgn="base">
              <a:spcAft>
                <a:spcPts val="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2381" fontAlgn="base">
              <a:spcAft>
                <a:spcPts val="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2381" fontAlgn="base">
              <a:spcAft>
                <a:spcPts val="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2381" fontAlgn="base">
              <a:lnSpc>
                <a:spcPct val="120000"/>
              </a:lnSpc>
              <a:spcAft>
                <a:spcPts val="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2381" fontAlgn="base">
              <a:lnSpc>
                <a:spcPct val="120000"/>
              </a:lnSpc>
              <a:spcAft>
                <a:spcPts val="0"/>
              </a:spcAft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Free parking will be provided on campus at the University of Sydney, Camperdown.</a:t>
            </a:r>
          </a:p>
          <a:p>
            <a:pPr defTabSz="702381" fontAlgn="base">
              <a:spcAft>
                <a:spcPts val="0"/>
              </a:spcAft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02381" fontAlgn="base">
              <a:spcAft>
                <a:spcPts val="0"/>
              </a:spcAft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If you have any questions about the study, please contact us: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8000" dirty="0">
                <a:solidFill>
                  <a:srgbClr val="F05133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Email: </a:t>
            </a:r>
            <a:r>
              <a:rPr lang="en-AU" sz="8000" dirty="0">
                <a:solidFill>
                  <a:srgbClr val="F05133"/>
                </a:solidFill>
                <a:effectLst/>
                <a:latin typeface="Arial"/>
                <a:ea typeface="Times New Roman" panose="02020603050405020304" pitchFamily="18" charset="0"/>
                <a:cs typeface="Arial"/>
                <a:hlinkClick r:id="rId2"/>
              </a:rPr>
              <a:t>thegreat.study@sydney.edu.au</a:t>
            </a:r>
            <a:r>
              <a:rPr lang="en-AU" sz="8000" dirty="0">
                <a:solidFill>
                  <a:srgbClr val="F05133"/>
                </a:solidFill>
                <a:latin typeface="Arial"/>
                <a:ea typeface="Times New Roman" panose="02020603050405020304" pitchFamily="18" charset="0"/>
                <a:cs typeface="Arial"/>
              </a:rPr>
              <a:t> or </a:t>
            </a:r>
            <a:r>
              <a:rPr lang="en-AU" sz="8000" dirty="0">
                <a:solidFill>
                  <a:srgbClr val="F051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Phone: +61 2 8627 0030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8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research study has been approved by the Human Research Ethics Committee at the University of Sydney. Approval number: 2019/639</a:t>
            </a:r>
            <a:endParaRPr lang="en-AU" sz="8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702381" fontAlgn="base">
              <a:spcAft>
                <a:spcPts val="0"/>
              </a:spcAft>
            </a:pPr>
            <a:endParaRPr lang="en-US" sz="8000" dirty="0"/>
          </a:p>
          <a:p>
            <a:pPr defTabSz="702381" fontAlgn="base">
              <a:spcAft>
                <a:spcPts val="0"/>
              </a:spcAft>
            </a:pPr>
            <a:endParaRPr lang="en-US" sz="8000" dirty="0"/>
          </a:p>
          <a:p>
            <a:pPr defTabSz="702381" fontAlgn="base">
              <a:spcAft>
                <a:spcPts val="0"/>
              </a:spcAft>
            </a:pPr>
            <a:endParaRPr lang="en-US" sz="9200" dirty="0"/>
          </a:p>
          <a:p>
            <a:pPr defTabSz="702381" fontAlgn="base">
              <a:spcAft>
                <a:spcPts val="0"/>
              </a:spcAft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85BF1-9D6B-4713-BE8C-BE9B327D5D3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r="26112" b="-1"/>
          <a:stretch/>
        </p:blipFill>
        <p:spPr bwMode="auto">
          <a:xfrm>
            <a:off x="6879771" y="2751696"/>
            <a:ext cx="3478098" cy="36751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9E9D86-F3A2-4524-9059-7581C6B41F78}"/>
              </a:ext>
            </a:extLst>
          </p:cNvPr>
          <p:cNvSpPr txBox="1"/>
          <p:nvPr/>
        </p:nvSpPr>
        <p:spPr>
          <a:xfrm>
            <a:off x="304800" y="2707445"/>
            <a:ext cx="64607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Do you have pain on the inside of your knee? </a:t>
            </a:r>
          </a:p>
          <a:p>
            <a:endParaRPr lang="en-US" sz="1200" dirty="0"/>
          </a:p>
          <a:p>
            <a:r>
              <a:rPr lang="en-US" sz="2300" dirty="0"/>
              <a:t>Do you get knee pain when walking or performing your usual activities? </a:t>
            </a:r>
          </a:p>
          <a:p>
            <a:endParaRPr lang="en-US" sz="1200" dirty="0"/>
          </a:p>
          <a:p>
            <a:r>
              <a:rPr lang="en-US" sz="2300" dirty="0"/>
              <a:t>Can you walk unaided for at least 30 minutes? </a:t>
            </a:r>
          </a:p>
          <a:p>
            <a:endParaRPr lang="en-US" sz="2300" dirty="0"/>
          </a:p>
          <a:p>
            <a:r>
              <a:rPr lang="en-US" sz="2300" dirty="0"/>
              <a:t>IF YES to any of the above, you may be eligible to participate in our </a:t>
            </a:r>
            <a:r>
              <a:rPr lang="en-US" sz="2300" b="1" dirty="0">
                <a:solidFill>
                  <a:srgbClr val="F05133"/>
                </a:solidFill>
              </a:rPr>
              <a:t>NEW </a:t>
            </a:r>
            <a:r>
              <a:rPr lang="en-US" sz="2300" dirty="0"/>
              <a:t>clinical study that will investigate if a simple adjustment to your walking can help reduce your knee symptoms.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06388A-14F4-4C25-96CB-1450DF87DE8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>
          <a:xfrm>
            <a:off x="653769" y="10424680"/>
            <a:ext cx="2425790" cy="22745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1D507F-B71E-475A-BDD3-7B333152873F}"/>
              </a:ext>
            </a:extLst>
          </p:cNvPr>
          <p:cNvSpPr/>
          <p:nvPr/>
        </p:nvSpPr>
        <p:spPr>
          <a:xfrm>
            <a:off x="1538515" y="1717989"/>
            <a:ext cx="967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simple walking strategy may help!</a:t>
            </a:r>
            <a:endParaRPr lang="en-A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DC06F0-3A38-4779-8AC5-B9004E50E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9"/>
          <a:stretch/>
        </p:blipFill>
        <p:spPr bwMode="auto">
          <a:xfrm>
            <a:off x="433524" y="596040"/>
            <a:ext cx="2866281" cy="131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4B1FFD-4B11-462F-A4DF-FCBC135E7469}"/>
              </a:ext>
            </a:extLst>
          </p:cNvPr>
          <p:cNvSpPr txBox="1"/>
          <p:nvPr/>
        </p:nvSpPr>
        <p:spPr>
          <a:xfrm>
            <a:off x="304800" y="6710729"/>
            <a:ext cx="103427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/>
              <a:t>What will I receive by participating in this study? </a:t>
            </a:r>
          </a:p>
          <a:p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300" dirty="0">
                <a:sym typeface="Wingdings" panose="05000000000000000000" pitchFamily="2" charset="2"/>
              </a:rPr>
              <a:t>A 6- week guided walking program with supervised sessions with a Physiotherapist or Podiatrist.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300" dirty="0">
                <a:sym typeface="Wingdings" panose="05000000000000000000" pitchFamily="2" charset="2"/>
              </a:rPr>
              <a:t>Advice and education about knee OA. </a:t>
            </a:r>
          </a:p>
          <a:p>
            <a:endParaRPr lang="en-US" sz="12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300" dirty="0">
                <a:sym typeface="Wingdings" panose="05000000000000000000" pitchFamily="2" charset="2"/>
              </a:rPr>
              <a:t>A 3D biomechanical assessment of your walking in a state-of-the-art biomechanics laboratory.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3D0A9-5C20-475C-AB26-BB74D1EE8BE5}"/>
              </a:ext>
            </a:extLst>
          </p:cNvPr>
          <p:cNvSpPr txBox="1"/>
          <p:nvPr/>
        </p:nvSpPr>
        <p:spPr>
          <a:xfrm>
            <a:off x="3716036" y="10807918"/>
            <a:ext cx="61060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Or type this link into your web browser: </a:t>
            </a:r>
          </a:p>
          <a:p>
            <a:pPr>
              <a:spcAft>
                <a:spcPts val="0"/>
              </a:spcAft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Aft>
                <a:spcPts val="0"/>
              </a:spcAft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https://redcap.sydney.edu.au/surveys/?s=A3NMN3WXEA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17452"/>
      </p:ext>
    </p:extLst>
  </p:cSld>
  <p:clrMapOvr>
    <a:masterClrMapping/>
  </p:clrMapOvr>
</p:sld>
</file>

<file path=ppt/theme/theme1.xml><?xml version="1.0" encoding="utf-8"?>
<a:theme xmlns:a="http://schemas.openxmlformats.org/drawingml/2006/main" name="A3 Poster_PPT template-FINAL_August15 (2)">
  <a:themeElements>
    <a:clrScheme name="The University of Sydney_Color Theme">
      <a:dk1>
        <a:sysClr val="windowText" lastClr="000000"/>
      </a:dk1>
      <a:lt1>
        <a:sysClr val="window" lastClr="FFFFFF"/>
      </a:lt1>
      <a:dk2>
        <a:srgbClr val="0148A4"/>
      </a:dk2>
      <a:lt2>
        <a:srgbClr val="EEECE1"/>
      </a:lt2>
      <a:accent1>
        <a:srgbClr val="E64626"/>
      </a:accent1>
      <a:accent2>
        <a:srgbClr val="EF8025"/>
      </a:accent2>
      <a:accent3>
        <a:srgbClr val="FFB800"/>
      </a:accent3>
      <a:accent4>
        <a:srgbClr val="5C923E"/>
      </a:accent4>
      <a:accent5>
        <a:srgbClr val="5496DB"/>
      </a:accent5>
      <a:accent6>
        <a:srgbClr val="0148A4"/>
      </a:accent6>
      <a:hlink>
        <a:srgbClr val="E64626"/>
      </a:hlink>
      <a:folHlink>
        <a:srgbClr val="F0513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A3 Poster_PPT template-FINAL_August15 (2).potx</Template>
  <TotalTime>57</TotalTime>
  <Words>251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Tw Cen MT</vt:lpstr>
      <vt:lpstr>Wingdings</vt:lpstr>
      <vt:lpstr>A3 Poster_PPT template-FINAL_August15 (2)</vt:lpstr>
      <vt:lpstr>Are you suffering from Knee Osteoarthritis (OA) pain?  </vt:lpstr>
    </vt:vector>
  </TitlesOfParts>
  <Company>Fujixerox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Designer1</dc:creator>
  <cp:lastModifiedBy>Patricia Aviet</cp:lastModifiedBy>
  <cp:revision>10</cp:revision>
  <cp:lastPrinted>2015-07-16T06:49:13Z</cp:lastPrinted>
  <dcterms:created xsi:type="dcterms:W3CDTF">2014-12-07T23:41:31Z</dcterms:created>
  <dcterms:modified xsi:type="dcterms:W3CDTF">2022-08-12T00:34:12Z</dcterms:modified>
</cp:coreProperties>
</file>